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256" r:id="rId5"/>
    <p:sldId id="293" r:id="rId6"/>
    <p:sldId id="276" r:id="rId7"/>
    <p:sldId id="297" r:id="rId8"/>
    <p:sldId id="288" r:id="rId9"/>
    <p:sldId id="296" r:id="rId10"/>
    <p:sldId id="278" r:id="rId11"/>
    <p:sldId id="289" r:id="rId12"/>
    <p:sldId id="290" r:id="rId13"/>
    <p:sldId id="295" r:id="rId14"/>
    <p:sldId id="298" r:id="rId15"/>
    <p:sldId id="291" r:id="rId16"/>
    <p:sldId id="299" r:id="rId17"/>
    <p:sldId id="294" r:id="rId18"/>
    <p:sldId id="279" r:id="rId19"/>
    <p:sldId id="28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50" autoAdjust="0"/>
    <p:restoredTop sz="94652" autoAdjust="0"/>
  </p:normalViewPr>
  <p:slideViewPr>
    <p:cSldViewPr snapToGrid="0" showGuides="1">
      <p:cViewPr varScale="1">
        <p:scale>
          <a:sx n="61" d="100"/>
          <a:sy n="61" d="100"/>
        </p:scale>
        <p:origin x="802" y="48"/>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4/2/2022</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4/2/2022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324793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1026329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3234599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3222549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122183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153064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544968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225472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2105627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4214286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1896576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4/2/2022</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4/2/2022</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4/2/2022</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4/2/2022</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4/2/2022</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4/2/2022</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4/2/2022</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4/2/2022</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4/2/2022</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4/2/2022</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4/2/2022</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4/2/2022</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jf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jfi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jfi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7.jfif"/><Relationship Id="rId5" Type="http://schemas.openxmlformats.org/officeDocument/2006/relationships/image" Target="../media/image10.png"/><Relationship Id="rId4" Type="http://schemas.openxmlformats.org/officeDocument/2006/relationships/image" Target="../media/image26.jfif"/></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g"/><Relationship Id="rId9" Type="http://schemas.openxmlformats.org/officeDocument/2006/relationships/image" Target="../media/image12.jfi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jfif"/></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003E077-8BA4-4217-879E-743000CEC32B}"/>
              </a:ext>
            </a:extLst>
          </p:cNvPr>
          <p:cNvPicPr>
            <a:picLocks noChangeAspect="1"/>
          </p:cNvPicPr>
          <p:nvPr/>
        </p:nvPicPr>
        <p:blipFill>
          <a:blip r:embed="rId3"/>
          <a:stretch>
            <a:fillRect/>
          </a:stretch>
        </p:blipFill>
        <p:spPr>
          <a:xfrm>
            <a:off x="0" y="1"/>
            <a:ext cx="12192000" cy="4950822"/>
          </a:xfrm>
          <a:prstGeom prst="rect">
            <a:avLst/>
          </a:prstGeom>
        </p:spPr>
      </p:pic>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684051" y="5090685"/>
            <a:ext cx="9144000" cy="1661993"/>
          </a:xfrm>
        </p:spPr>
        <p:txBody>
          <a:bodyPr wrap="square" lIns="0" tIns="0" rIns="0" bIns="0" anchor="t">
            <a:spAutoFit/>
          </a:bodyPr>
          <a:lstStyle/>
          <a:p>
            <a:r>
              <a:rPr lang="en-US" dirty="0">
                <a:solidFill>
                  <a:schemeClr val="bg1"/>
                </a:solidFill>
              </a:rPr>
              <a:t>Firmware Over-The -Air</a:t>
            </a:r>
            <a:br>
              <a:rPr lang="en-US" dirty="0">
                <a:solidFill>
                  <a:schemeClr val="bg1"/>
                </a:solidFill>
              </a:rPr>
            </a:br>
            <a:r>
              <a:rPr lang="en-US" dirty="0">
                <a:solidFill>
                  <a:schemeClr val="bg1"/>
                </a:solidFill>
              </a:rPr>
              <a:t> </a:t>
            </a:r>
            <a:r>
              <a:rPr lang="en-US" sz="4000" dirty="0">
                <a:solidFill>
                  <a:schemeClr val="accent4"/>
                </a:solidFill>
              </a:rPr>
              <a:t>(FOTA)</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11546427" y="6259998"/>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48320" y="507870"/>
            <a:ext cx="4043680" cy="15028"/>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31750" y="202965"/>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Flash Memory Map</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08692"/>
            <a:ext cx="328168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sp>
        <p:nvSpPr>
          <p:cNvPr id="3" name="Rectangle 2">
            <a:extLst>
              <a:ext uri="{FF2B5EF4-FFF2-40B4-BE49-F238E27FC236}">
                <a16:creationId xmlns:a16="http://schemas.microsoft.com/office/drawing/2014/main" id="{8AD7BC77-1E49-4E8B-A778-2454FE15631E}"/>
              </a:ext>
            </a:extLst>
          </p:cNvPr>
          <p:cNvSpPr/>
          <p:nvPr/>
        </p:nvSpPr>
        <p:spPr>
          <a:xfrm>
            <a:off x="3911600" y="1007770"/>
            <a:ext cx="3848100" cy="1168400"/>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BOOTLOADER</a:t>
            </a:r>
          </a:p>
        </p:txBody>
      </p:sp>
      <p:sp>
        <p:nvSpPr>
          <p:cNvPr id="4" name="Rectangle 3">
            <a:extLst>
              <a:ext uri="{FF2B5EF4-FFF2-40B4-BE49-F238E27FC236}">
                <a16:creationId xmlns:a16="http://schemas.microsoft.com/office/drawing/2014/main" id="{55F28821-8000-4D4E-AEDA-DD8619C2E7A5}"/>
              </a:ext>
            </a:extLst>
          </p:cNvPr>
          <p:cNvSpPr/>
          <p:nvPr/>
        </p:nvSpPr>
        <p:spPr>
          <a:xfrm>
            <a:off x="3911600" y="2288272"/>
            <a:ext cx="3848100" cy="20447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BANK 1</a:t>
            </a:r>
          </a:p>
        </p:txBody>
      </p:sp>
      <p:sp>
        <p:nvSpPr>
          <p:cNvPr id="9" name="Rectangle 8">
            <a:extLst>
              <a:ext uri="{FF2B5EF4-FFF2-40B4-BE49-F238E27FC236}">
                <a16:creationId xmlns:a16="http://schemas.microsoft.com/office/drawing/2014/main" id="{CC2A46E1-5DC6-4454-87FC-7BDF107B61AE}"/>
              </a:ext>
            </a:extLst>
          </p:cNvPr>
          <p:cNvSpPr/>
          <p:nvPr/>
        </p:nvSpPr>
        <p:spPr>
          <a:xfrm>
            <a:off x="3911600" y="4445074"/>
            <a:ext cx="3848100" cy="20447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BANK 2</a:t>
            </a:r>
          </a:p>
        </p:txBody>
      </p:sp>
      <p:sp>
        <p:nvSpPr>
          <p:cNvPr id="5" name="TextBox 4">
            <a:extLst>
              <a:ext uri="{FF2B5EF4-FFF2-40B4-BE49-F238E27FC236}">
                <a16:creationId xmlns:a16="http://schemas.microsoft.com/office/drawing/2014/main" id="{BF1EB552-6230-4508-BBFD-A88C3D9CFFB6}"/>
              </a:ext>
            </a:extLst>
          </p:cNvPr>
          <p:cNvSpPr txBox="1"/>
          <p:nvPr/>
        </p:nvSpPr>
        <p:spPr>
          <a:xfrm>
            <a:off x="7759700" y="895668"/>
            <a:ext cx="1350050" cy="369332"/>
          </a:xfrm>
          <a:prstGeom prst="rect">
            <a:avLst/>
          </a:prstGeom>
          <a:noFill/>
        </p:spPr>
        <p:txBody>
          <a:bodyPr wrap="none" rtlCol="0">
            <a:spAutoFit/>
          </a:bodyPr>
          <a:lstStyle/>
          <a:p>
            <a:r>
              <a:rPr lang="en-US" b="1" dirty="0"/>
              <a:t>0x08000000</a:t>
            </a:r>
          </a:p>
        </p:txBody>
      </p:sp>
      <p:sp>
        <p:nvSpPr>
          <p:cNvPr id="10" name="TextBox 9">
            <a:extLst>
              <a:ext uri="{FF2B5EF4-FFF2-40B4-BE49-F238E27FC236}">
                <a16:creationId xmlns:a16="http://schemas.microsoft.com/office/drawing/2014/main" id="{414F274A-036D-4FF6-B931-8B0802552764}"/>
              </a:ext>
            </a:extLst>
          </p:cNvPr>
          <p:cNvSpPr txBox="1"/>
          <p:nvPr/>
        </p:nvSpPr>
        <p:spPr>
          <a:xfrm>
            <a:off x="7759700" y="2108476"/>
            <a:ext cx="1350050" cy="369332"/>
          </a:xfrm>
          <a:prstGeom prst="rect">
            <a:avLst/>
          </a:prstGeom>
          <a:noFill/>
        </p:spPr>
        <p:txBody>
          <a:bodyPr wrap="none" rtlCol="0">
            <a:spAutoFit/>
          </a:bodyPr>
          <a:lstStyle/>
          <a:p>
            <a:r>
              <a:rPr lang="en-US" b="1" dirty="0"/>
              <a:t>0x08002800</a:t>
            </a:r>
          </a:p>
        </p:txBody>
      </p:sp>
      <p:sp>
        <p:nvSpPr>
          <p:cNvPr id="12" name="TextBox 11">
            <a:extLst>
              <a:ext uri="{FF2B5EF4-FFF2-40B4-BE49-F238E27FC236}">
                <a16:creationId xmlns:a16="http://schemas.microsoft.com/office/drawing/2014/main" id="{51EBE953-A452-4E54-A340-B6288581E4B6}"/>
              </a:ext>
            </a:extLst>
          </p:cNvPr>
          <p:cNvSpPr txBox="1"/>
          <p:nvPr/>
        </p:nvSpPr>
        <p:spPr>
          <a:xfrm>
            <a:off x="7759700" y="4260408"/>
            <a:ext cx="1317990" cy="369332"/>
          </a:xfrm>
          <a:prstGeom prst="rect">
            <a:avLst/>
          </a:prstGeom>
          <a:noFill/>
        </p:spPr>
        <p:txBody>
          <a:bodyPr wrap="none" rtlCol="0">
            <a:spAutoFit/>
          </a:bodyPr>
          <a:lstStyle/>
          <a:p>
            <a:r>
              <a:rPr lang="en-US" b="1" dirty="0"/>
              <a:t>0x08014000</a:t>
            </a:r>
          </a:p>
        </p:txBody>
      </p:sp>
      <p:sp>
        <p:nvSpPr>
          <p:cNvPr id="13" name="TextBox 12">
            <a:extLst>
              <a:ext uri="{FF2B5EF4-FFF2-40B4-BE49-F238E27FC236}">
                <a16:creationId xmlns:a16="http://schemas.microsoft.com/office/drawing/2014/main" id="{B0CBF482-D04E-4B6B-803A-4A4276D5F266}"/>
              </a:ext>
            </a:extLst>
          </p:cNvPr>
          <p:cNvSpPr txBox="1"/>
          <p:nvPr/>
        </p:nvSpPr>
        <p:spPr>
          <a:xfrm>
            <a:off x="7759700" y="6432176"/>
            <a:ext cx="1268296" cy="369332"/>
          </a:xfrm>
          <a:prstGeom prst="rect">
            <a:avLst/>
          </a:prstGeom>
          <a:noFill/>
        </p:spPr>
        <p:txBody>
          <a:bodyPr wrap="none" rtlCol="0">
            <a:spAutoFit/>
          </a:bodyPr>
          <a:lstStyle/>
          <a:p>
            <a:r>
              <a:rPr lang="en-US" b="1" dirty="0"/>
              <a:t>0x0801FFFF</a:t>
            </a:r>
          </a:p>
        </p:txBody>
      </p:sp>
    </p:spTree>
    <p:extLst>
      <p:ext uri="{BB962C8B-B14F-4D97-AF65-F5344CB8AC3E}">
        <p14:creationId xmlns:p14="http://schemas.microsoft.com/office/powerpoint/2010/main" val="1437172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599" y="261409"/>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Flow</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6" name="Picture 5" descr="A picture containing diagram&#10;&#10;Description automatically generated">
            <a:extLst>
              <a:ext uri="{FF2B5EF4-FFF2-40B4-BE49-F238E27FC236}">
                <a16:creationId xmlns:a16="http://schemas.microsoft.com/office/drawing/2014/main" id="{9BC29B01-2DE1-4699-A823-A4D383436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7277" y="775515"/>
            <a:ext cx="5277445" cy="5968652"/>
          </a:xfrm>
          <a:prstGeom prst="rect">
            <a:avLst/>
          </a:prstGeom>
        </p:spPr>
      </p:pic>
    </p:spTree>
    <p:extLst>
      <p:ext uri="{BB962C8B-B14F-4D97-AF65-F5344CB8AC3E}">
        <p14:creationId xmlns:p14="http://schemas.microsoft.com/office/powerpoint/2010/main" val="1230026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rapezoid 14">
            <a:extLst>
              <a:ext uri="{FF2B5EF4-FFF2-40B4-BE49-F238E27FC236}">
                <a16:creationId xmlns:a16="http://schemas.microsoft.com/office/drawing/2014/main" id="{9E053D93-8008-40CB-9297-4F4A35D9F6CC}"/>
              </a:ext>
              <a:ext uri="{C183D7F6-B498-43B3-948B-1728B52AA6E4}">
                <adec:decorative xmlns:adec="http://schemas.microsoft.com/office/drawing/2017/decorative" val="1"/>
              </a:ext>
            </a:extLst>
          </p:cNvPr>
          <p:cNvSpPr/>
          <p:nvPr/>
        </p:nvSpPr>
        <p:spPr>
          <a:xfrm rot="5400000">
            <a:off x="-321172" y="1188135"/>
            <a:ext cx="6144603" cy="498019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What is CAN?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992997" y="2612287"/>
            <a:ext cx="1493302" cy="276999"/>
          </a:xfrm>
          <a:prstGeom prst="rect">
            <a:avLst/>
          </a:prstGeom>
        </p:spPr>
        <p:txBody>
          <a:bodyPr wrap="square" lIns="0" tIns="0" rIns="0" bIns="0">
            <a:spAutoFit/>
          </a:bodyPr>
          <a:lstStyle/>
          <a:p>
            <a:pPr algn="ctr"/>
            <a:r>
              <a:rPr lang="en-US" b="1" dirty="0">
                <a:solidFill>
                  <a:schemeClr val="bg1"/>
                </a:solidFill>
              </a:rPr>
              <a:t>CAN</a:t>
            </a:r>
          </a:p>
        </p:txBody>
      </p:sp>
      <p:sp>
        <p:nvSpPr>
          <p:cNvPr id="51" name="Rectangle 50">
            <a:extLst>
              <a:ext uri="{FF2B5EF4-FFF2-40B4-BE49-F238E27FC236}">
                <a16:creationId xmlns:a16="http://schemas.microsoft.com/office/drawing/2014/main" id="{8AA18108-5B8B-4147-84A7-D30A16BEC4EA}"/>
              </a:ext>
            </a:extLst>
          </p:cNvPr>
          <p:cNvSpPr/>
          <p:nvPr/>
        </p:nvSpPr>
        <p:spPr>
          <a:xfrm>
            <a:off x="451413" y="3019401"/>
            <a:ext cx="4599436" cy="2369880"/>
          </a:xfrm>
          <a:prstGeom prst="rect">
            <a:avLst/>
          </a:prstGeom>
        </p:spPr>
        <p:txBody>
          <a:bodyPr wrap="square" lIns="0" tIns="0" rIns="0" bIns="0" anchor="t">
            <a:spAutoFit/>
          </a:bodyPr>
          <a:lstStyle/>
          <a:p>
            <a:pPr algn="l"/>
            <a:r>
              <a:rPr lang="en-US" sz="1400" b="0" i="0" dirty="0">
                <a:solidFill>
                  <a:schemeClr val="bg1"/>
                </a:solidFill>
                <a:effectLst/>
                <a:latin typeface="Verdana" panose="020B0604030504040204" pitchFamily="34" charset="0"/>
              </a:rPr>
              <a:t>CAN stands for controller area network. They are designed specially to meet the Automobile Industry needs.</a:t>
            </a:r>
          </a:p>
          <a:p>
            <a:pPr algn="l"/>
            <a:r>
              <a:rPr lang="en-US" sz="1400" b="0" i="0" dirty="0">
                <a:solidFill>
                  <a:schemeClr val="bg1"/>
                </a:solidFill>
                <a:effectLst/>
                <a:latin typeface="Verdana" panose="020B0604030504040204" pitchFamily="34" charset="0"/>
              </a:rPr>
              <a:t>Before CAN was introduced, each electronic device is connected to other devices using many wires to enable communication. But when the functions in the automobile system increased, it was difficult to maintain because of the tedious wiring system. With the help of the CAN bus system, which allows ECUs to communicate with each other without much complexity by just connecting each ECU.</a:t>
            </a:r>
            <a:endParaRPr lang="en-US" sz="1400" dirty="0">
              <a:solidFill>
                <a:schemeClr val="bg1"/>
              </a:solidFill>
              <a:cs typeface="Segoe UI" panose="020B0502040204020203" pitchFamily="34" charset="0"/>
            </a:endParaRPr>
          </a:p>
        </p:txBody>
      </p:sp>
      <p:pic>
        <p:nvPicPr>
          <p:cNvPr id="10" name="Picture 9" descr="A picture containing map&#10;&#10;Description automatically generated">
            <a:extLst>
              <a:ext uri="{FF2B5EF4-FFF2-40B4-BE49-F238E27FC236}">
                <a16:creationId xmlns:a16="http://schemas.microsoft.com/office/drawing/2014/main" id="{6B2A029C-EDDE-4669-91E0-EB27CE7220B2}"/>
              </a:ext>
            </a:extLst>
          </p:cNvPr>
          <p:cNvPicPr>
            <a:picLocks noChangeAspect="1"/>
          </p:cNvPicPr>
          <p:nvPr/>
        </p:nvPicPr>
        <p:blipFill rotWithShape="1">
          <a:blip r:embed="rId3">
            <a:extLst>
              <a:ext uri="{28A0092B-C50C-407E-A947-70E740481C1C}">
                <a14:useLocalDpi xmlns:a14="http://schemas.microsoft.com/office/drawing/2010/main" val="0"/>
              </a:ext>
            </a:extLst>
          </a:blip>
          <a:srcRect l="3940" t="-62" r="3300" b="2042"/>
          <a:stretch/>
        </p:blipFill>
        <p:spPr>
          <a:xfrm>
            <a:off x="5241227" y="1381528"/>
            <a:ext cx="6860338" cy="4772988"/>
          </a:xfrm>
          <a:prstGeom prst="rect">
            <a:avLst/>
          </a:prstGeom>
        </p:spPr>
      </p:pic>
      <p:pic>
        <p:nvPicPr>
          <p:cNvPr id="12" name="Picture 11">
            <a:extLst>
              <a:ext uri="{FF2B5EF4-FFF2-40B4-BE49-F238E27FC236}">
                <a16:creationId xmlns:a16="http://schemas.microsoft.com/office/drawing/2014/main" id="{E57A1ABD-E7E1-4A66-B7D3-6C594755CD97}"/>
              </a:ext>
            </a:extLst>
          </p:cNvPr>
          <p:cNvPicPr>
            <a:picLocks noChangeAspect="1"/>
          </p:cNvPicPr>
          <p:nvPr/>
        </p:nvPicPr>
        <p:blipFill>
          <a:blip r:embed="rId4"/>
          <a:stretch>
            <a:fillRect/>
          </a:stretch>
        </p:blipFill>
        <p:spPr>
          <a:xfrm>
            <a:off x="1906940" y="1766124"/>
            <a:ext cx="1688381" cy="684011"/>
          </a:xfrm>
          <a:prstGeom prst="rect">
            <a:avLst/>
          </a:prstGeom>
        </p:spPr>
      </p:pic>
    </p:spTree>
    <p:extLst>
      <p:ext uri="{BB962C8B-B14F-4D97-AF65-F5344CB8AC3E}">
        <p14:creationId xmlns:p14="http://schemas.microsoft.com/office/powerpoint/2010/main" val="1148353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5468" y="240921"/>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CAN BUS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descr="A picture containing text, electronics, circuit&#10;&#10;Description automatically generated">
            <a:extLst>
              <a:ext uri="{FF2B5EF4-FFF2-40B4-BE49-F238E27FC236}">
                <a16:creationId xmlns:a16="http://schemas.microsoft.com/office/drawing/2014/main" id="{FEDC29DB-05A7-4EF9-9946-06890F495150}"/>
              </a:ext>
            </a:extLst>
          </p:cNvPr>
          <p:cNvPicPr>
            <a:picLocks noChangeAspect="1"/>
          </p:cNvPicPr>
          <p:nvPr/>
        </p:nvPicPr>
        <p:blipFill rotWithShape="1">
          <a:blip r:embed="rId3">
            <a:extLst>
              <a:ext uri="{28A0092B-C50C-407E-A947-70E740481C1C}">
                <a14:useLocalDpi xmlns:a14="http://schemas.microsoft.com/office/drawing/2010/main" val="0"/>
              </a:ext>
            </a:extLst>
          </a:blip>
          <a:srcRect l="9630" t="16491" r="10191" b="20170"/>
          <a:stretch/>
        </p:blipFill>
        <p:spPr>
          <a:xfrm>
            <a:off x="8105775" y="628720"/>
            <a:ext cx="2254685" cy="1781175"/>
          </a:xfrm>
          <a:prstGeom prst="rect">
            <a:avLst/>
          </a:prstGeom>
        </p:spPr>
      </p:pic>
      <p:pic>
        <p:nvPicPr>
          <p:cNvPr id="15" name="Picture 14" descr="A close-up of a computer chip&#10;&#10;Description automatically generated with low confidence">
            <a:extLst>
              <a:ext uri="{FF2B5EF4-FFF2-40B4-BE49-F238E27FC236}">
                <a16:creationId xmlns:a16="http://schemas.microsoft.com/office/drawing/2014/main" id="{FC7E46B8-1FA7-4D7C-96B7-53DFB0AFAD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4614" y="3503086"/>
            <a:ext cx="1368983" cy="1374961"/>
          </a:xfrm>
          <a:prstGeom prst="rect">
            <a:avLst/>
          </a:prstGeom>
        </p:spPr>
      </p:pic>
      <p:pic>
        <p:nvPicPr>
          <p:cNvPr id="16" name="Picture 15" descr="A close-up of a computer chip&#10;&#10;Description automatically generated with low confidence">
            <a:extLst>
              <a:ext uri="{FF2B5EF4-FFF2-40B4-BE49-F238E27FC236}">
                <a16:creationId xmlns:a16="http://schemas.microsoft.com/office/drawing/2014/main" id="{4E672ED9-BA05-4156-9CDA-4A0A1241F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7777" y="3429000"/>
            <a:ext cx="1368983" cy="1434478"/>
          </a:xfrm>
          <a:prstGeom prst="rect">
            <a:avLst/>
          </a:prstGeom>
        </p:spPr>
      </p:pic>
      <p:pic>
        <p:nvPicPr>
          <p:cNvPr id="24" name="Picture 23">
            <a:extLst>
              <a:ext uri="{FF2B5EF4-FFF2-40B4-BE49-F238E27FC236}">
                <a16:creationId xmlns:a16="http://schemas.microsoft.com/office/drawing/2014/main" id="{5A5F16E6-6627-45BD-B143-80A878DB35FF}"/>
              </a:ext>
            </a:extLst>
          </p:cNvPr>
          <p:cNvPicPr>
            <a:picLocks noChangeAspect="1"/>
          </p:cNvPicPr>
          <p:nvPr/>
        </p:nvPicPr>
        <p:blipFill>
          <a:blip r:embed="rId5"/>
          <a:stretch>
            <a:fillRect/>
          </a:stretch>
        </p:blipFill>
        <p:spPr>
          <a:xfrm rot="5400000">
            <a:off x="2394570" y="2779531"/>
            <a:ext cx="940761" cy="563642"/>
          </a:xfrm>
          <a:prstGeom prst="rect">
            <a:avLst/>
          </a:prstGeom>
        </p:spPr>
      </p:pic>
      <p:pic>
        <p:nvPicPr>
          <p:cNvPr id="30" name="Picture 29" descr="Shape, rectangle, polygon&#10;&#10;Description automatically generated">
            <a:extLst>
              <a:ext uri="{FF2B5EF4-FFF2-40B4-BE49-F238E27FC236}">
                <a16:creationId xmlns:a16="http://schemas.microsoft.com/office/drawing/2014/main" id="{101727E2-B3E2-4706-8263-5873267381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468" y="5076825"/>
            <a:ext cx="11966532" cy="1781175"/>
          </a:xfrm>
          <a:prstGeom prst="rect">
            <a:avLst/>
          </a:prstGeom>
        </p:spPr>
      </p:pic>
      <p:pic>
        <p:nvPicPr>
          <p:cNvPr id="32" name="Picture 31" descr="A picture containing text, electronics, circuit&#10;&#10;Description automatically generated">
            <a:extLst>
              <a:ext uri="{FF2B5EF4-FFF2-40B4-BE49-F238E27FC236}">
                <a16:creationId xmlns:a16="http://schemas.microsoft.com/office/drawing/2014/main" id="{A89262A3-3D65-454A-8EF6-720AE4DE92FD}"/>
              </a:ext>
            </a:extLst>
          </p:cNvPr>
          <p:cNvPicPr>
            <a:picLocks noChangeAspect="1"/>
          </p:cNvPicPr>
          <p:nvPr/>
        </p:nvPicPr>
        <p:blipFill rotWithShape="1">
          <a:blip r:embed="rId3">
            <a:extLst>
              <a:ext uri="{28A0092B-C50C-407E-A947-70E740481C1C}">
                <a14:useLocalDpi xmlns:a14="http://schemas.microsoft.com/office/drawing/2010/main" val="0"/>
              </a:ext>
            </a:extLst>
          </a:blip>
          <a:srcRect l="9630" t="16491" r="10191" b="20170"/>
          <a:stretch/>
        </p:blipFill>
        <p:spPr>
          <a:xfrm>
            <a:off x="1831540" y="569093"/>
            <a:ext cx="2254685" cy="1781175"/>
          </a:xfrm>
          <a:prstGeom prst="rect">
            <a:avLst/>
          </a:prstGeom>
        </p:spPr>
      </p:pic>
      <p:pic>
        <p:nvPicPr>
          <p:cNvPr id="33" name="Picture 32">
            <a:extLst>
              <a:ext uri="{FF2B5EF4-FFF2-40B4-BE49-F238E27FC236}">
                <a16:creationId xmlns:a16="http://schemas.microsoft.com/office/drawing/2014/main" id="{311AD232-45CA-45FA-9880-5DF72BC277D6}"/>
              </a:ext>
            </a:extLst>
          </p:cNvPr>
          <p:cNvPicPr>
            <a:picLocks noChangeAspect="1"/>
          </p:cNvPicPr>
          <p:nvPr/>
        </p:nvPicPr>
        <p:blipFill>
          <a:blip r:embed="rId5"/>
          <a:stretch>
            <a:fillRect/>
          </a:stretch>
        </p:blipFill>
        <p:spPr>
          <a:xfrm rot="5400000">
            <a:off x="8549453" y="2710991"/>
            <a:ext cx="803683" cy="563644"/>
          </a:xfrm>
          <a:prstGeom prst="rect">
            <a:avLst/>
          </a:prstGeom>
        </p:spPr>
      </p:pic>
      <p:pic>
        <p:nvPicPr>
          <p:cNvPr id="34" name="Picture 33">
            <a:extLst>
              <a:ext uri="{FF2B5EF4-FFF2-40B4-BE49-F238E27FC236}">
                <a16:creationId xmlns:a16="http://schemas.microsoft.com/office/drawing/2014/main" id="{E3DAA30E-C34A-4E72-81BC-4FA9365AC4AF}"/>
              </a:ext>
            </a:extLst>
          </p:cNvPr>
          <p:cNvPicPr>
            <a:picLocks noChangeAspect="1"/>
          </p:cNvPicPr>
          <p:nvPr/>
        </p:nvPicPr>
        <p:blipFill>
          <a:blip r:embed="rId5"/>
          <a:stretch>
            <a:fillRect/>
          </a:stretch>
        </p:blipFill>
        <p:spPr>
          <a:xfrm rot="5400000">
            <a:off x="2691061" y="5002335"/>
            <a:ext cx="535642" cy="563642"/>
          </a:xfrm>
          <a:prstGeom prst="rect">
            <a:avLst/>
          </a:prstGeom>
        </p:spPr>
      </p:pic>
      <p:pic>
        <p:nvPicPr>
          <p:cNvPr id="35" name="Picture 34">
            <a:extLst>
              <a:ext uri="{FF2B5EF4-FFF2-40B4-BE49-F238E27FC236}">
                <a16:creationId xmlns:a16="http://schemas.microsoft.com/office/drawing/2014/main" id="{94A07AAF-24DB-4537-ABFA-253E6200C07B}"/>
              </a:ext>
            </a:extLst>
          </p:cNvPr>
          <p:cNvPicPr>
            <a:picLocks noChangeAspect="1"/>
          </p:cNvPicPr>
          <p:nvPr/>
        </p:nvPicPr>
        <p:blipFill>
          <a:blip r:embed="rId5"/>
          <a:stretch>
            <a:fillRect/>
          </a:stretch>
        </p:blipFill>
        <p:spPr>
          <a:xfrm rot="5400000">
            <a:off x="8777410" y="5028352"/>
            <a:ext cx="535642" cy="563642"/>
          </a:xfrm>
          <a:prstGeom prst="rect">
            <a:avLst/>
          </a:prstGeom>
        </p:spPr>
      </p:pic>
    </p:spTree>
    <p:extLst>
      <p:ext uri="{BB962C8B-B14F-4D97-AF65-F5344CB8AC3E}">
        <p14:creationId xmlns:p14="http://schemas.microsoft.com/office/powerpoint/2010/main" val="889203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Server-Client</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3182936" y="-1581158"/>
            <a:ext cx="5369006" cy="10463517"/>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3724302" y="2316316"/>
            <a:ext cx="4381473" cy="369332"/>
          </a:xfrm>
          <a:prstGeom prst="rect">
            <a:avLst/>
          </a:prstGeom>
        </p:spPr>
        <p:txBody>
          <a:bodyPr wrap="square" lIns="0" tIns="0" rIns="0" bIns="0">
            <a:spAutoFit/>
          </a:bodyPr>
          <a:lstStyle/>
          <a:p>
            <a:pPr algn="ctr"/>
            <a:r>
              <a:rPr lang="en-US" sz="2400" b="1" dirty="0">
                <a:solidFill>
                  <a:schemeClr val="bg1"/>
                </a:solidFill>
              </a:rPr>
              <a:t>Server-Client System</a:t>
            </a:r>
          </a:p>
        </p:txBody>
      </p:sp>
      <p:sp>
        <p:nvSpPr>
          <p:cNvPr id="51" name="Rectangle 50">
            <a:extLst>
              <a:ext uri="{FF2B5EF4-FFF2-40B4-BE49-F238E27FC236}">
                <a16:creationId xmlns:a16="http://schemas.microsoft.com/office/drawing/2014/main" id="{8AA18108-5B8B-4147-84A7-D30A16BEC4EA}"/>
              </a:ext>
            </a:extLst>
          </p:cNvPr>
          <p:cNvSpPr/>
          <p:nvPr/>
        </p:nvSpPr>
        <p:spPr>
          <a:xfrm>
            <a:off x="1340812" y="3024390"/>
            <a:ext cx="9053254" cy="1384995"/>
          </a:xfrm>
          <a:prstGeom prst="rect">
            <a:avLst/>
          </a:prstGeom>
        </p:spPr>
        <p:txBody>
          <a:bodyPr wrap="square" lIns="0" tIns="0" rIns="0" bIns="0" anchor="t">
            <a:spAutoFit/>
          </a:bodyPr>
          <a:lstStyle/>
          <a:p>
            <a:pPr algn="l"/>
            <a:r>
              <a:rPr lang="en-US" b="0" i="0" dirty="0">
                <a:solidFill>
                  <a:schemeClr val="bg1"/>
                </a:solidFill>
                <a:effectLst/>
                <a:latin typeface="Roboto" panose="02000000000000000000" pitchFamily="2" charset="0"/>
              </a:rPr>
              <a:t>Firmware is uploaded to a server that constantly listens for connection requests. Main ECU uses Wi-Fi module to send connection request to the server. Once connection is established, main Ecu requests the updated version uploaded to the server and compares it with the current version obtained from app ECU. Upon mismatch, the most updated version is transferred as a hex file to the main ECU line by line. </a:t>
            </a:r>
            <a:endParaRPr lang="en-US" dirty="0">
              <a:solidFill>
                <a:schemeClr val="bg1"/>
              </a:solidFill>
              <a:cs typeface="Segoe UI" panose="020B0502040204020203" pitchFamily="34" charset="0"/>
            </a:endParaRPr>
          </a:p>
        </p:txBody>
      </p:sp>
      <p:pic>
        <p:nvPicPr>
          <p:cNvPr id="3" name="Picture 2">
            <a:extLst>
              <a:ext uri="{FF2B5EF4-FFF2-40B4-BE49-F238E27FC236}">
                <a16:creationId xmlns:a16="http://schemas.microsoft.com/office/drawing/2014/main" id="{713132C0-052B-4B55-A448-7F3E8D79114F}"/>
              </a:ext>
            </a:extLst>
          </p:cNvPr>
          <p:cNvPicPr>
            <a:picLocks noChangeAspect="1"/>
          </p:cNvPicPr>
          <p:nvPr/>
        </p:nvPicPr>
        <p:blipFill rotWithShape="1">
          <a:blip r:embed="rId3"/>
          <a:srcRect b="1988"/>
          <a:stretch/>
        </p:blipFill>
        <p:spPr>
          <a:xfrm>
            <a:off x="9671403" y="5220469"/>
            <a:ext cx="1427795" cy="1384996"/>
          </a:xfrm>
          <a:prstGeom prst="rect">
            <a:avLst/>
          </a:prstGeom>
        </p:spPr>
      </p:pic>
    </p:spTree>
    <p:extLst>
      <p:ext uri="{BB962C8B-B14F-4D97-AF65-F5344CB8AC3E}">
        <p14:creationId xmlns:p14="http://schemas.microsoft.com/office/powerpoint/2010/main" val="1554490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0" y="23205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What is Next?</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7DDB637A-4822-4FE9-8AEA-11DEA7859049}"/>
              </a:ext>
            </a:extLst>
          </p:cNvPr>
          <p:cNvSpPr/>
          <p:nvPr/>
        </p:nvSpPr>
        <p:spPr>
          <a:xfrm>
            <a:off x="8400747" y="1963983"/>
            <a:ext cx="3699395" cy="3417346"/>
          </a:xfrm>
          <a:prstGeom prst="rect">
            <a:avLst/>
          </a:prstGeom>
        </p:spPr>
        <p:txBody>
          <a:bodyPr wrap="square" lIns="0" tIns="0" rIns="0" bIns="0" anchor="t">
            <a:spAutoFit/>
          </a:bodyPr>
          <a:lstStyle/>
          <a:p>
            <a:pPr marL="342900" indent="-342900">
              <a:lnSpc>
                <a:spcPts val="1900"/>
              </a:lnSpc>
              <a:buFont typeface="Arial" panose="020B0604020202020204" pitchFamily="34" charset="0"/>
              <a:buChar char="•"/>
            </a:pPr>
            <a:r>
              <a:rPr lang="en-US" sz="2000" b="0" i="0" dirty="0">
                <a:solidFill>
                  <a:srgbClr val="0070C0"/>
                </a:solidFill>
                <a:effectLst/>
                <a:latin typeface="Roboto" panose="02000000000000000000" pitchFamily="2" charset="0"/>
              </a:rPr>
              <a:t>build CAN driver using AUTOSAR standard</a:t>
            </a:r>
          </a:p>
          <a:p>
            <a:pPr>
              <a:lnSpc>
                <a:spcPts val="1900"/>
              </a:lnSpc>
            </a:pPr>
            <a:endParaRPr lang="en-US" sz="2000" b="1" dirty="0">
              <a:solidFill>
                <a:srgbClr val="0070C0"/>
              </a:solidFill>
              <a:latin typeface="+mj-lt"/>
              <a:cs typeface="Segoe UI" panose="020B0502040204020203" pitchFamily="34" charset="0"/>
            </a:endParaRPr>
          </a:p>
          <a:p>
            <a:pPr>
              <a:lnSpc>
                <a:spcPts val="1900"/>
              </a:lnSpc>
            </a:pPr>
            <a:endParaRPr lang="en-US" sz="2000" b="1" dirty="0">
              <a:solidFill>
                <a:srgbClr val="0070C0"/>
              </a:solidFill>
              <a:latin typeface="+mj-lt"/>
              <a:cs typeface="Segoe UI" panose="020B0502040204020203" pitchFamily="34" charset="0"/>
            </a:endParaRPr>
          </a:p>
          <a:p>
            <a:pPr>
              <a:lnSpc>
                <a:spcPts val="1900"/>
              </a:lnSpc>
            </a:pPr>
            <a:endParaRPr lang="en-US" sz="2000" b="1" dirty="0">
              <a:solidFill>
                <a:srgbClr val="0070C0"/>
              </a:solidFill>
              <a:latin typeface="+mj-lt"/>
              <a:cs typeface="Segoe UI" panose="020B0502040204020203" pitchFamily="34" charset="0"/>
            </a:endParaRPr>
          </a:p>
          <a:p>
            <a:pPr marL="342900" indent="-342900">
              <a:lnSpc>
                <a:spcPts val="1900"/>
              </a:lnSpc>
              <a:buFont typeface="Arial" panose="020B0604020202020204" pitchFamily="34" charset="0"/>
              <a:buChar char="•"/>
            </a:pPr>
            <a:r>
              <a:rPr lang="en-US" sz="2000" b="0" i="0" dirty="0">
                <a:solidFill>
                  <a:srgbClr val="0070C0"/>
                </a:solidFill>
                <a:effectLst/>
                <a:latin typeface="Roboto" panose="02000000000000000000" pitchFamily="2" charset="0"/>
              </a:rPr>
              <a:t>building complete websites for firmware updates</a:t>
            </a:r>
          </a:p>
          <a:p>
            <a:pPr>
              <a:lnSpc>
                <a:spcPts val="1900"/>
              </a:lnSpc>
            </a:pPr>
            <a:endParaRPr lang="en-US" sz="2000" b="0" i="0" dirty="0">
              <a:solidFill>
                <a:srgbClr val="0070C0"/>
              </a:solidFill>
              <a:effectLst/>
              <a:latin typeface="Roboto" panose="02000000000000000000" pitchFamily="2" charset="0"/>
            </a:endParaRPr>
          </a:p>
          <a:p>
            <a:pPr>
              <a:lnSpc>
                <a:spcPts val="1900"/>
              </a:lnSpc>
            </a:pPr>
            <a:endParaRPr lang="en-US" sz="2000" b="0" i="0" dirty="0">
              <a:solidFill>
                <a:srgbClr val="0070C0"/>
              </a:solidFill>
              <a:effectLst/>
              <a:latin typeface="Roboto" panose="02000000000000000000" pitchFamily="2" charset="0"/>
            </a:endParaRPr>
          </a:p>
          <a:p>
            <a:pPr>
              <a:lnSpc>
                <a:spcPts val="1900"/>
              </a:lnSpc>
            </a:pPr>
            <a:endParaRPr lang="en-US" sz="2000" b="0" i="0" dirty="0">
              <a:solidFill>
                <a:srgbClr val="0070C0"/>
              </a:solidFill>
              <a:effectLst/>
              <a:latin typeface="Roboto" panose="02000000000000000000" pitchFamily="2" charset="0"/>
            </a:endParaRPr>
          </a:p>
          <a:p>
            <a:pPr marL="342900" indent="-342900">
              <a:lnSpc>
                <a:spcPts val="1900"/>
              </a:lnSpc>
              <a:buFont typeface="Arial" panose="020B0604020202020204" pitchFamily="34" charset="0"/>
              <a:buChar char="•"/>
            </a:pPr>
            <a:r>
              <a:rPr lang="en-US" sz="2000" b="0" i="0" dirty="0">
                <a:solidFill>
                  <a:srgbClr val="0070C0"/>
                </a:solidFill>
                <a:effectLst/>
                <a:latin typeface="Roboto" panose="02000000000000000000" pitchFamily="2" charset="0"/>
              </a:rPr>
              <a:t>using encryption algorithm between server and main ECU</a:t>
            </a:r>
            <a:endParaRPr lang="en-US" sz="2000" b="1" dirty="0">
              <a:solidFill>
                <a:srgbClr val="0070C0"/>
              </a:solidFill>
              <a:latin typeface="+mj-lt"/>
              <a:cs typeface="Segoe UI" panose="020B0502040204020203" pitchFamily="34" charset="0"/>
            </a:endParaRPr>
          </a:p>
          <a:p>
            <a:pPr>
              <a:lnSpc>
                <a:spcPts val="1900"/>
              </a:lnSpc>
            </a:pPr>
            <a:endParaRPr lang="en-US" sz="2400" b="1" dirty="0">
              <a:solidFill>
                <a:srgbClr val="0070C0"/>
              </a:solidFill>
              <a:latin typeface="+mj-lt"/>
              <a:cs typeface="Segoe UI" panose="020B0502040204020203" pitchFamily="34" charset="0"/>
            </a:endParaRPr>
          </a:p>
        </p:txBody>
      </p:sp>
      <p:pic>
        <p:nvPicPr>
          <p:cNvPr id="2" name="Picture 1">
            <a:extLst>
              <a:ext uri="{FF2B5EF4-FFF2-40B4-BE49-F238E27FC236}">
                <a16:creationId xmlns:a16="http://schemas.microsoft.com/office/drawing/2014/main" id="{E8A3052C-5855-4292-84DB-111A64211109}"/>
              </a:ext>
            </a:extLst>
          </p:cNvPr>
          <p:cNvPicPr>
            <a:picLocks noChangeAspect="1"/>
          </p:cNvPicPr>
          <p:nvPr/>
        </p:nvPicPr>
        <p:blipFill>
          <a:blip r:embed="rId3"/>
          <a:stretch>
            <a:fillRect/>
          </a:stretch>
        </p:blipFill>
        <p:spPr>
          <a:xfrm>
            <a:off x="0" y="716797"/>
            <a:ext cx="8105775" cy="6141203"/>
          </a:xfrm>
          <a:prstGeom prst="rect">
            <a:avLst/>
          </a:prstGeom>
        </p:spPr>
      </p:pic>
    </p:spTree>
    <p:extLst>
      <p:ext uri="{BB962C8B-B14F-4D97-AF65-F5344CB8AC3E}">
        <p14:creationId xmlns:p14="http://schemas.microsoft.com/office/powerpoint/2010/main" val="1212140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Team Members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sp>
        <p:nvSpPr>
          <p:cNvPr id="3" name="TextBox 2">
            <a:extLst>
              <a:ext uri="{FF2B5EF4-FFF2-40B4-BE49-F238E27FC236}">
                <a16:creationId xmlns:a16="http://schemas.microsoft.com/office/drawing/2014/main" id="{CC1F647C-55B5-4031-BB6C-2088981A523A}"/>
              </a:ext>
            </a:extLst>
          </p:cNvPr>
          <p:cNvSpPr txBox="1"/>
          <p:nvPr/>
        </p:nvSpPr>
        <p:spPr>
          <a:xfrm>
            <a:off x="2407920" y="1641556"/>
            <a:ext cx="6995160" cy="4154984"/>
          </a:xfrm>
          <a:prstGeom prst="rect">
            <a:avLst/>
          </a:prstGeom>
          <a:noFill/>
        </p:spPr>
        <p:txBody>
          <a:bodyPr wrap="square" rtlCol="0">
            <a:spAutoFit/>
          </a:bodyPr>
          <a:lstStyle/>
          <a:p>
            <a:r>
              <a:rPr lang="en-US" sz="2400" b="0" i="0" dirty="0">
                <a:solidFill>
                  <a:schemeClr val="accent5"/>
                </a:solidFill>
                <a:effectLst/>
                <a:latin typeface="Roboto" panose="02000000000000000000" pitchFamily="2" charset="0"/>
              </a:rPr>
              <a:t>1- NourEldeen Mohamed Abdul Mohsen </a:t>
            </a:r>
          </a:p>
          <a:p>
            <a:endParaRPr lang="en-US" sz="2400" b="0" i="0" dirty="0">
              <a:solidFill>
                <a:schemeClr val="accent5"/>
              </a:solidFill>
              <a:effectLst/>
              <a:latin typeface="Roboto" panose="02000000000000000000" pitchFamily="2" charset="0"/>
            </a:endParaRPr>
          </a:p>
          <a:p>
            <a:r>
              <a:rPr lang="en-US" sz="2400" b="0" i="0" dirty="0">
                <a:solidFill>
                  <a:schemeClr val="accent5"/>
                </a:solidFill>
                <a:effectLst/>
                <a:latin typeface="Roboto" panose="02000000000000000000" pitchFamily="2" charset="0"/>
              </a:rPr>
              <a:t>2- Ahmed Ibrahim Ali</a:t>
            </a:r>
          </a:p>
          <a:p>
            <a:r>
              <a:rPr lang="en-US" sz="2400" b="0" i="0" dirty="0">
                <a:solidFill>
                  <a:schemeClr val="accent5"/>
                </a:solidFill>
                <a:effectLst/>
                <a:latin typeface="Roboto" panose="02000000000000000000" pitchFamily="2" charset="0"/>
              </a:rPr>
              <a:t> </a:t>
            </a:r>
          </a:p>
          <a:p>
            <a:r>
              <a:rPr lang="en-US" sz="2400" b="0" i="0" dirty="0">
                <a:solidFill>
                  <a:schemeClr val="accent5"/>
                </a:solidFill>
                <a:effectLst/>
                <a:latin typeface="Roboto" panose="02000000000000000000" pitchFamily="2" charset="0"/>
              </a:rPr>
              <a:t>3- Mohamed Mohy Fayad </a:t>
            </a:r>
          </a:p>
          <a:p>
            <a:endParaRPr lang="en-US" sz="2400" b="0" i="0" dirty="0">
              <a:solidFill>
                <a:schemeClr val="accent5"/>
              </a:solidFill>
              <a:effectLst/>
              <a:latin typeface="Roboto" panose="02000000000000000000" pitchFamily="2" charset="0"/>
            </a:endParaRPr>
          </a:p>
          <a:p>
            <a:r>
              <a:rPr lang="en-US" sz="2400" b="0" i="0" dirty="0">
                <a:solidFill>
                  <a:schemeClr val="accent5"/>
                </a:solidFill>
                <a:effectLst/>
                <a:latin typeface="Roboto" panose="02000000000000000000" pitchFamily="2" charset="0"/>
              </a:rPr>
              <a:t>4- Yasser Mostafa </a:t>
            </a:r>
          </a:p>
          <a:p>
            <a:endParaRPr lang="en-US" sz="2400" b="0" i="0" dirty="0">
              <a:solidFill>
                <a:schemeClr val="accent5"/>
              </a:solidFill>
              <a:effectLst/>
              <a:latin typeface="Roboto" panose="02000000000000000000" pitchFamily="2" charset="0"/>
            </a:endParaRPr>
          </a:p>
          <a:p>
            <a:r>
              <a:rPr lang="en-US" sz="2400" b="0" i="0" dirty="0">
                <a:solidFill>
                  <a:schemeClr val="accent5"/>
                </a:solidFill>
                <a:effectLst/>
                <a:latin typeface="Roboto" panose="02000000000000000000" pitchFamily="2" charset="0"/>
              </a:rPr>
              <a:t>5- Emad Mohamed Mahdy </a:t>
            </a:r>
          </a:p>
          <a:p>
            <a:endParaRPr lang="en-US" sz="2400" b="0" i="0" dirty="0">
              <a:solidFill>
                <a:schemeClr val="accent5"/>
              </a:solidFill>
              <a:effectLst/>
              <a:latin typeface="Roboto" panose="02000000000000000000" pitchFamily="2" charset="0"/>
            </a:endParaRPr>
          </a:p>
          <a:p>
            <a:r>
              <a:rPr lang="en-US" sz="2400" b="0" i="0" dirty="0">
                <a:solidFill>
                  <a:schemeClr val="accent5"/>
                </a:solidFill>
                <a:effectLst/>
                <a:latin typeface="Roboto" panose="02000000000000000000" pitchFamily="2" charset="0"/>
              </a:rPr>
              <a:t>6- Yassmin Muhammad Abdellatif</a:t>
            </a:r>
            <a:endParaRPr lang="en-US" sz="2400" dirty="0">
              <a:solidFill>
                <a:schemeClr val="accent5"/>
              </a:solidFill>
            </a:endParaRPr>
          </a:p>
        </p:txBody>
      </p:sp>
    </p:spTree>
    <p:extLst>
      <p:ext uri="{BB962C8B-B14F-4D97-AF65-F5344CB8AC3E}">
        <p14:creationId xmlns:p14="http://schemas.microsoft.com/office/powerpoint/2010/main" val="1857121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Content</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35360" y="186938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CAN</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24235" y="176998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587599" y="3280503"/>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SERVER CLIENT</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76474" y="3156130"/>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35360" y="4731592"/>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Future Plan</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24235" y="4632190"/>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635826" y="1805403"/>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Introduction</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629005" y="1706001"/>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96458" y="3262579"/>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FOTA</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728558" y="3163177"/>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328562" y="4726984"/>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BOOTLOADER</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222516" y="4627582"/>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7121256" y="4877502"/>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1256" y="2067007"/>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4953723" y="1994258"/>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805911" y="3483884"/>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520498" y="4925564"/>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4025579" y="3460198"/>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9715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705589" y="522898"/>
            <a:ext cx="3486411"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32776" y="239412"/>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FOTA/OTA Applications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49476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BA0D3518-5C8E-4D97-9A15-F47B8892A9BE}"/>
              </a:ext>
            </a:extLst>
          </p:cNvPr>
          <p:cNvPicPr>
            <a:picLocks noChangeAspect="1"/>
          </p:cNvPicPr>
          <p:nvPr/>
        </p:nvPicPr>
        <p:blipFill>
          <a:blip r:embed="rId3"/>
          <a:stretch>
            <a:fillRect/>
          </a:stretch>
        </p:blipFill>
        <p:spPr>
          <a:xfrm>
            <a:off x="0" y="731520"/>
            <a:ext cx="12192000" cy="6126474"/>
          </a:xfrm>
          <a:prstGeom prst="rect">
            <a:avLst/>
          </a:prstGeom>
        </p:spPr>
      </p:pic>
    </p:spTree>
    <p:extLst>
      <p:ext uri="{BB962C8B-B14F-4D97-AF65-F5344CB8AC3E}">
        <p14:creationId xmlns:p14="http://schemas.microsoft.com/office/powerpoint/2010/main" val="2636050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icroscope&#10;&#10;Description automatically generated">
            <a:extLst>
              <a:ext uri="{FF2B5EF4-FFF2-40B4-BE49-F238E27FC236}">
                <a16:creationId xmlns:a16="http://schemas.microsoft.com/office/drawing/2014/main" id="{A1FEAEA6-ECAE-41D4-845F-7BFDAB7BF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627099"/>
            <a:ext cx="7315200" cy="6230901"/>
          </a:xfrm>
          <a:prstGeom prst="rect">
            <a:avLst/>
          </a:prstGeom>
        </p:spPr>
      </p:pic>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FOTA in Automotive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7836" y="1030034"/>
            <a:ext cx="5486401" cy="4915330"/>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2238191" y="2710024"/>
            <a:ext cx="1371600" cy="246221"/>
          </a:xfrm>
          <a:prstGeom prst="rect">
            <a:avLst/>
          </a:prstGeom>
        </p:spPr>
        <p:txBody>
          <a:bodyPr wrap="square" lIns="0" tIns="0" rIns="0" bIns="0">
            <a:spAutoFit/>
          </a:bodyPr>
          <a:lstStyle/>
          <a:p>
            <a:pPr algn="ctr"/>
            <a:r>
              <a:rPr lang="en-US" sz="1600" b="1" dirty="0">
                <a:solidFill>
                  <a:schemeClr val="bg1"/>
                </a:solidFill>
              </a:rPr>
              <a:t>FOTA</a:t>
            </a:r>
          </a:p>
        </p:txBody>
      </p:sp>
      <p:sp>
        <p:nvSpPr>
          <p:cNvPr id="51" name="Rectangle 50">
            <a:extLst>
              <a:ext uri="{FF2B5EF4-FFF2-40B4-BE49-F238E27FC236}">
                <a16:creationId xmlns:a16="http://schemas.microsoft.com/office/drawing/2014/main" id="{8AA18108-5B8B-4147-84A7-D30A16BEC4EA}"/>
              </a:ext>
            </a:extLst>
          </p:cNvPr>
          <p:cNvSpPr/>
          <p:nvPr/>
        </p:nvSpPr>
        <p:spPr>
          <a:xfrm>
            <a:off x="797131" y="3019401"/>
            <a:ext cx="4253718" cy="2154436"/>
          </a:xfrm>
          <a:prstGeom prst="rect">
            <a:avLst/>
          </a:prstGeom>
        </p:spPr>
        <p:txBody>
          <a:bodyPr wrap="square" lIns="0" tIns="0" rIns="0" bIns="0" anchor="t">
            <a:spAutoFit/>
          </a:bodyPr>
          <a:lstStyle/>
          <a:p>
            <a:pPr algn="l"/>
            <a:r>
              <a:rPr lang="en-US" sz="1400" b="0" i="0" dirty="0">
                <a:solidFill>
                  <a:schemeClr val="bg1"/>
                </a:solidFill>
                <a:effectLst/>
                <a:latin typeface="Verdana" panose="020B0604030504040204" pitchFamily="34" charset="0"/>
              </a:rPr>
              <a:t>Firmware Over-The-Air (</a:t>
            </a:r>
            <a:r>
              <a:rPr lang="en-US" sz="1400" b="0" i="0" dirty="0">
                <a:solidFill>
                  <a:schemeClr val="bg1"/>
                </a:solidFill>
                <a:effectLst/>
                <a:latin typeface="LatoWeb"/>
              </a:rPr>
              <a:t>FOTA) update is a remote software-management technology for embedded systems, which facilitates wireless firmware upgrade on a device.</a:t>
            </a:r>
          </a:p>
          <a:p>
            <a:pPr algn="l"/>
            <a:endParaRPr lang="en-US" sz="1400" b="0" i="0" dirty="0">
              <a:solidFill>
                <a:schemeClr val="bg1"/>
              </a:solidFill>
              <a:effectLst/>
              <a:latin typeface="LatoWeb"/>
            </a:endParaRPr>
          </a:p>
          <a:p>
            <a:pPr algn="l"/>
            <a:r>
              <a:rPr lang="en-US" sz="1400" b="0" i="0" dirty="0">
                <a:solidFill>
                  <a:schemeClr val="bg1"/>
                </a:solidFill>
                <a:effectLst/>
                <a:latin typeface="LatoWeb"/>
              </a:rPr>
              <a:t>FOTA upgrade involves firmware bug fixes, improving the automotive ECU’s functionality, and replacing older firmware version with an updates version (for either fixing an issue or to add a new software feature)</a:t>
            </a:r>
            <a:r>
              <a:rPr lang="en-US" sz="1400" dirty="0">
                <a:solidFill>
                  <a:schemeClr val="bg1"/>
                </a:solidFill>
                <a:cs typeface="Segoe UI" panose="020B0502040204020203" pitchFamily="34" charset="0"/>
              </a:rPr>
              <a:t>. </a:t>
            </a:r>
          </a:p>
        </p:txBody>
      </p:sp>
      <p:pic>
        <p:nvPicPr>
          <p:cNvPr id="17" name="Picture 16" descr="Icon&#10;&#10;Description automatically generated">
            <a:extLst>
              <a:ext uri="{FF2B5EF4-FFF2-40B4-BE49-F238E27FC236}">
                <a16:creationId xmlns:a16="http://schemas.microsoft.com/office/drawing/2014/main" id="{FEBC4933-87CE-43C8-B37D-173E13FD6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8046" y="1747950"/>
            <a:ext cx="985250" cy="775598"/>
          </a:xfrm>
          <a:prstGeom prst="rect">
            <a:avLst/>
          </a:prstGeom>
        </p:spPr>
      </p:pic>
    </p:spTree>
    <p:extLst>
      <p:ext uri="{BB962C8B-B14F-4D97-AF65-F5344CB8AC3E}">
        <p14:creationId xmlns:p14="http://schemas.microsoft.com/office/powerpoint/2010/main" val="3793820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Why is FOTA?</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569071" y="2609724"/>
            <a:ext cx="1371600" cy="246221"/>
          </a:xfrm>
          <a:prstGeom prst="rect">
            <a:avLst/>
          </a:prstGeom>
        </p:spPr>
        <p:txBody>
          <a:bodyPr wrap="square" lIns="0" tIns="0" rIns="0" bIns="0">
            <a:spAutoFit/>
          </a:bodyPr>
          <a:lstStyle/>
          <a:p>
            <a:pPr algn="ctr"/>
            <a:r>
              <a:rPr lang="en-US" sz="1600" b="1" dirty="0">
                <a:solidFill>
                  <a:schemeClr val="bg1"/>
                </a:solidFill>
              </a:rPr>
              <a:t>FOTA</a:t>
            </a:r>
          </a:p>
        </p:txBody>
      </p:sp>
      <p:pic>
        <p:nvPicPr>
          <p:cNvPr id="5" name="Picture 4" descr="Diagram&#10;&#10;Description automatically generated">
            <a:extLst>
              <a:ext uri="{FF2B5EF4-FFF2-40B4-BE49-F238E27FC236}">
                <a16:creationId xmlns:a16="http://schemas.microsoft.com/office/drawing/2014/main" id="{CAF40675-BA4D-49EC-804B-1BCF54F7C036}"/>
              </a:ext>
            </a:extLst>
          </p:cNvPr>
          <p:cNvPicPr>
            <a:picLocks noChangeAspect="1"/>
          </p:cNvPicPr>
          <p:nvPr/>
        </p:nvPicPr>
        <p:blipFill rotWithShape="1">
          <a:blip r:embed="rId3">
            <a:extLst>
              <a:ext uri="{28A0092B-C50C-407E-A947-70E740481C1C}">
                <a14:useLocalDpi xmlns:a14="http://schemas.microsoft.com/office/drawing/2010/main" val="0"/>
              </a:ext>
            </a:extLst>
          </a:blip>
          <a:srcRect l="4621" t="6329" r="1514" b="11231"/>
          <a:stretch/>
        </p:blipFill>
        <p:spPr>
          <a:xfrm>
            <a:off x="1122746" y="701464"/>
            <a:ext cx="9734308" cy="5966036"/>
          </a:xfrm>
          <a:prstGeom prst="rect">
            <a:avLst/>
          </a:prstGeom>
        </p:spPr>
      </p:pic>
    </p:spTree>
    <p:extLst>
      <p:ext uri="{BB962C8B-B14F-4D97-AF65-F5344CB8AC3E}">
        <p14:creationId xmlns:p14="http://schemas.microsoft.com/office/powerpoint/2010/main" val="344196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Block Diagram</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253560" y="261336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6343854" y="2601270"/>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8339107" y="2601270"/>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10224757" y="2601270"/>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a:endCxn id="42" idx="2"/>
          </p:cNvCxnSpPr>
          <p:nvPr/>
        </p:nvCxnSpPr>
        <p:spPr>
          <a:xfrm>
            <a:off x="5774735" y="3395020"/>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a:endCxn id="73" idx="2"/>
          </p:cNvCxnSpPr>
          <p:nvPr/>
        </p:nvCxnSpPr>
        <p:spPr>
          <a:xfrm>
            <a:off x="7931354" y="3395020"/>
            <a:ext cx="407753"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val="1"/>
              </a:ext>
            </a:extLst>
          </p:cNvPr>
          <p:cNvCxnSpPr>
            <a:cxnSpLocks/>
            <a:stCxn id="73" idx="6"/>
            <a:endCxn id="75" idx="2"/>
          </p:cNvCxnSpPr>
          <p:nvPr/>
        </p:nvCxnSpPr>
        <p:spPr>
          <a:xfrm>
            <a:off x="9926607" y="3395020"/>
            <a:ext cx="298150"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379069" y="2971156"/>
            <a:ext cx="1286561" cy="246221"/>
          </a:xfrm>
          <a:prstGeom prst="rect">
            <a:avLst/>
          </a:prstGeom>
        </p:spPr>
        <p:txBody>
          <a:bodyPr wrap="square" lIns="0" tIns="0" rIns="0" bIns="0" anchor="ctr">
            <a:spAutoFit/>
          </a:bodyPr>
          <a:lstStyle/>
          <a:p>
            <a:pPr algn="ctr"/>
            <a:r>
              <a:rPr lang="en-US" sz="1600" dirty="0">
                <a:solidFill>
                  <a:schemeClr val="bg1"/>
                </a:solidFill>
              </a:rPr>
              <a:t>OEMs</a:t>
            </a:r>
          </a:p>
        </p:txBody>
      </p:sp>
      <p:sp>
        <p:nvSpPr>
          <p:cNvPr id="82" name="Rectangle 81">
            <a:extLst>
              <a:ext uri="{FF2B5EF4-FFF2-40B4-BE49-F238E27FC236}">
                <a16:creationId xmlns:a16="http://schemas.microsoft.com/office/drawing/2014/main" id="{9771041D-83B6-4693-BC25-25AABB3CE3BF}"/>
              </a:ext>
            </a:extLst>
          </p:cNvPr>
          <p:cNvSpPr/>
          <p:nvPr/>
        </p:nvSpPr>
        <p:spPr>
          <a:xfrm>
            <a:off x="6451804" y="2951797"/>
            <a:ext cx="1371600" cy="246221"/>
          </a:xfrm>
          <a:prstGeom prst="rect">
            <a:avLst/>
          </a:prstGeom>
        </p:spPr>
        <p:txBody>
          <a:bodyPr wrap="square" lIns="0" tIns="0" rIns="0" bIns="0" anchor="ctr">
            <a:spAutoFit/>
          </a:bodyPr>
          <a:lstStyle/>
          <a:p>
            <a:pPr algn="ctr"/>
            <a:r>
              <a:rPr lang="en-US" sz="1600" dirty="0">
                <a:solidFill>
                  <a:schemeClr val="bg1"/>
                </a:solidFill>
              </a:rPr>
              <a:t>Main ECU</a:t>
            </a:r>
          </a:p>
        </p:txBody>
      </p:sp>
      <p:sp>
        <p:nvSpPr>
          <p:cNvPr id="83" name="Rectangle 82">
            <a:extLst>
              <a:ext uri="{FF2B5EF4-FFF2-40B4-BE49-F238E27FC236}">
                <a16:creationId xmlns:a16="http://schemas.microsoft.com/office/drawing/2014/main" id="{9F6EE26A-3174-49AD-900E-08C045755F3C}"/>
              </a:ext>
            </a:extLst>
          </p:cNvPr>
          <p:cNvSpPr/>
          <p:nvPr/>
        </p:nvSpPr>
        <p:spPr>
          <a:xfrm>
            <a:off x="8442053" y="2963425"/>
            <a:ext cx="1371600" cy="246221"/>
          </a:xfrm>
          <a:prstGeom prst="rect">
            <a:avLst/>
          </a:prstGeom>
        </p:spPr>
        <p:txBody>
          <a:bodyPr wrap="square" lIns="0" tIns="0" rIns="0" bIns="0" anchor="ctr">
            <a:spAutoFit/>
          </a:bodyPr>
          <a:lstStyle/>
          <a:p>
            <a:pPr algn="ctr"/>
            <a:r>
              <a:rPr lang="en-US" sz="1600" dirty="0">
                <a:solidFill>
                  <a:schemeClr val="bg1"/>
                </a:solidFill>
              </a:rPr>
              <a:t>CAN </a:t>
            </a:r>
          </a:p>
        </p:txBody>
      </p:sp>
      <p:sp>
        <p:nvSpPr>
          <p:cNvPr id="84" name="Rectangle 83">
            <a:extLst>
              <a:ext uri="{FF2B5EF4-FFF2-40B4-BE49-F238E27FC236}">
                <a16:creationId xmlns:a16="http://schemas.microsoft.com/office/drawing/2014/main" id="{3B69453F-B845-4467-8C29-7A6677641EC0}"/>
              </a:ext>
            </a:extLst>
          </p:cNvPr>
          <p:cNvSpPr/>
          <p:nvPr/>
        </p:nvSpPr>
        <p:spPr>
          <a:xfrm>
            <a:off x="10363490" y="2969816"/>
            <a:ext cx="1371600" cy="246221"/>
          </a:xfrm>
          <a:prstGeom prst="rect">
            <a:avLst/>
          </a:prstGeom>
        </p:spPr>
        <p:txBody>
          <a:bodyPr wrap="square" lIns="0" tIns="0" rIns="0" bIns="0" anchor="ctr">
            <a:spAutoFit/>
          </a:bodyPr>
          <a:lstStyle/>
          <a:p>
            <a:pPr algn="ctr"/>
            <a:r>
              <a:rPr lang="en-US" sz="1600" dirty="0">
                <a:solidFill>
                  <a:schemeClr val="bg1"/>
                </a:solidFill>
              </a:rPr>
              <a:t>App ECU</a:t>
            </a:r>
          </a:p>
        </p:txBody>
      </p:sp>
      <p:pic>
        <p:nvPicPr>
          <p:cNvPr id="18" name="Picture 17" descr="Icon&#10;&#10;Description automatically generated">
            <a:extLst>
              <a:ext uri="{FF2B5EF4-FFF2-40B4-BE49-F238E27FC236}">
                <a16:creationId xmlns:a16="http://schemas.microsoft.com/office/drawing/2014/main" id="{427F99BD-264F-4B3A-A425-EDD86F6F0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453" y="3313253"/>
            <a:ext cx="571377" cy="571377"/>
          </a:xfrm>
          <a:prstGeom prst="rect">
            <a:avLst/>
          </a:prstGeom>
        </p:spPr>
      </p:pic>
      <p:pic>
        <p:nvPicPr>
          <p:cNvPr id="22" name="Picture 21" descr="Diagram&#10;&#10;Description automatically generated">
            <a:extLst>
              <a:ext uri="{FF2B5EF4-FFF2-40B4-BE49-F238E27FC236}">
                <a16:creationId xmlns:a16="http://schemas.microsoft.com/office/drawing/2014/main" id="{1C1E427C-929D-442D-B97E-221B6BAFAC0F}"/>
              </a:ext>
            </a:extLst>
          </p:cNvPr>
          <p:cNvPicPr>
            <a:picLocks noChangeAspect="1"/>
          </p:cNvPicPr>
          <p:nvPr/>
        </p:nvPicPr>
        <p:blipFill rotWithShape="1">
          <a:blip r:embed="rId4">
            <a:extLst>
              <a:ext uri="{28A0092B-C50C-407E-A947-70E740481C1C}">
                <a14:useLocalDpi xmlns:a14="http://schemas.microsoft.com/office/drawing/2010/main" val="0"/>
              </a:ext>
            </a:extLst>
          </a:blip>
          <a:srcRect l="3501" t="14446" r="3312" b="16953"/>
          <a:stretch/>
        </p:blipFill>
        <p:spPr>
          <a:xfrm>
            <a:off x="8558430" y="3365944"/>
            <a:ext cx="1186449" cy="479290"/>
          </a:xfrm>
          <a:prstGeom prst="rect">
            <a:avLst/>
          </a:prstGeom>
        </p:spPr>
      </p:pic>
      <p:pic>
        <p:nvPicPr>
          <p:cNvPr id="36" name="Picture 35" descr="Icon&#10;&#10;Description automatically generated with medium confidence">
            <a:extLst>
              <a:ext uri="{FF2B5EF4-FFF2-40B4-BE49-F238E27FC236}">
                <a16:creationId xmlns:a16="http://schemas.microsoft.com/office/drawing/2014/main" id="{018A0E18-C5E3-40C1-966E-B26361511D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6954" y="3299958"/>
            <a:ext cx="584672" cy="584672"/>
          </a:xfrm>
          <a:prstGeom prst="rect">
            <a:avLst/>
          </a:prstGeom>
        </p:spPr>
      </p:pic>
      <p:pic>
        <p:nvPicPr>
          <p:cNvPr id="50" name="Picture 49">
            <a:extLst>
              <a:ext uri="{FF2B5EF4-FFF2-40B4-BE49-F238E27FC236}">
                <a16:creationId xmlns:a16="http://schemas.microsoft.com/office/drawing/2014/main" id="{51EA989E-B6DA-4BC5-8CDB-CEC933FC8DE9}"/>
              </a:ext>
            </a:extLst>
          </p:cNvPr>
          <p:cNvPicPr>
            <a:picLocks noChangeAspect="1"/>
          </p:cNvPicPr>
          <p:nvPr/>
        </p:nvPicPr>
        <p:blipFill>
          <a:blip r:embed="rId6"/>
          <a:stretch>
            <a:fillRect/>
          </a:stretch>
        </p:blipFill>
        <p:spPr>
          <a:xfrm>
            <a:off x="4384441" y="2615766"/>
            <a:ext cx="1585097" cy="1585097"/>
          </a:xfrm>
          <a:prstGeom prst="rect">
            <a:avLst/>
          </a:prstGeom>
        </p:spPr>
      </p:pic>
      <p:pic>
        <p:nvPicPr>
          <p:cNvPr id="52" name="Picture 51">
            <a:extLst>
              <a:ext uri="{FF2B5EF4-FFF2-40B4-BE49-F238E27FC236}">
                <a16:creationId xmlns:a16="http://schemas.microsoft.com/office/drawing/2014/main" id="{A846A48A-E619-45F4-A54B-EA7268178C63}"/>
              </a:ext>
            </a:extLst>
          </p:cNvPr>
          <p:cNvPicPr>
            <a:picLocks noChangeAspect="1"/>
          </p:cNvPicPr>
          <p:nvPr/>
        </p:nvPicPr>
        <p:blipFill>
          <a:blip r:embed="rId7"/>
          <a:stretch>
            <a:fillRect/>
          </a:stretch>
        </p:blipFill>
        <p:spPr>
          <a:xfrm>
            <a:off x="3845514" y="3313253"/>
            <a:ext cx="682811" cy="231668"/>
          </a:xfrm>
          <a:prstGeom prst="rect">
            <a:avLst/>
          </a:prstGeom>
        </p:spPr>
      </p:pic>
      <p:pic>
        <p:nvPicPr>
          <p:cNvPr id="53" name="Picture 52">
            <a:extLst>
              <a:ext uri="{FF2B5EF4-FFF2-40B4-BE49-F238E27FC236}">
                <a16:creationId xmlns:a16="http://schemas.microsoft.com/office/drawing/2014/main" id="{C85E58A5-FAFF-4C4E-8950-D9D2EC13620D}"/>
              </a:ext>
            </a:extLst>
          </p:cNvPr>
          <p:cNvPicPr>
            <a:picLocks noChangeAspect="1"/>
          </p:cNvPicPr>
          <p:nvPr/>
        </p:nvPicPr>
        <p:blipFill>
          <a:blip r:embed="rId7"/>
          <a:stretch>
            <a:fillRect/>
          </a:stretch>
        </p:blipFill>
        <p:spPr>
          <a:xfrm>
            <a:off x="1842337" y="3335408"/>
            <a:ext cx="682811" cy="231668"/>
          </a:xfrm>
          <a:prstGeom prst="rect">
            <a:avLst/>
          </a:prstGeom>
        </p:spPr>
      </p:pic>
      <p:pic>
        <p:nvPicPr>
          <p:cNvPr id="56" name="Picture 55">
            <a:extLst>
              <a:ext uri="{FF2B5EF4-FFF2-40B4-BE49-F238E27FC236}">
                <a16:creationId xmlns:a16="http://schemas.microsoft.com/office/drawing/2014/main" id="{C5EAC97B-26A2-43FA-A87D-EDEE28B9FC52}"/>
              </a:ext>
            </a:extLst>
          </p:cNvPr>
          <p:cNvPicPr>
            <a:picLocks noChangeAspect="1"/>
          </p:cNvPicPr>
          <p:nvPr/>
        </p:nvPicPr>
        <p:blipFill>
          <a:blip r:embed="rId8"/>
          <a:stretch>
            <a:fillRect/>
          </a:stretch>
        </p:blipFill>
        <p:spPr>
          <a:xfrm>
            <a:off x="2425028" y="2658694"/>
            <a:ext cx="1585097" cy="1585097"/>
          </a:xfrm>
          <a:prstGeom prst="rect">
            <a:avLst/>
          </a:prstGeom>
        </p:spPr>
      </p:pic>
      <p:sp>
        <p:nvSpPr>
          <p:cNvPr id="94" name="Rectangle 93">
            <a:extLst>
              <a:ext uri="{FF2B5EF4-FFF2-40B4-BE49-F238E27FC236}">
                <a16:creationId xmlns:a16="http://schemas.microsoft.com/office/drawing/2014/main" id="{795D55B4-CDCD-46F2-9B67-A7997C676F23}"/>
              </a:ext>
            </a:extLst>
          </p:cNvPr>
          <p:cNvSpPr/>
          <p:nvPr/>
        </p:nvSpPr>
        <p:spPr>
          <a:xfrm>
            <a:off x="2593305" y="3014226"/>
            <a:ext cx="1286561" cy="246221"/>
          </a:xfrm>
          <a:prstGeom prst="rect">
            <a:avLst/>
          </a:prstGeom>
        </p:spPr>
        <p:txBody>
          <a:bodyPr wrap="square" lIns="0" tIns="0" rIns="0" bIns="0" anchor="ctr">
            <a:spAutoFit/>
          </a:bodyPr>
          <a:lstStyle/>
          <a:p>
            <a:pPr algn="ctr"/>
            <a:r>
              <a:rPr lang="en-US" sz="1600" dirty="0">
                <a:solidFill>
                  <a:schemeClr val="bg1"/>
                </a:solidFill>
              </a:rPr>
              <a:t>Server</a:t>
            </a:r>
          </a:p>
        </p:txBody>
      </p:sp>
      <p:pic>
        <p:nvPicPr>
          <p:cNvPr id="58" name="Picture 57" descr="A picture containing diagram&#10;&#10;Description automatically generated">
            <a:extLst>
              <a:ext uri="{FF2B5EF4-FFF2-40B4-BE49-F238E27FC236}">
                <a16:creationId xmlns:a16="http://schemas.microsoft.com/office/drawing/2014/main" id="{91274A8D-8A67-4AC5-95E8-27DBA94D79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28851" y="3338184"/>
            <a:ext cx="588963" cy="588963"/>
          </a:xfrm>
          <a:prstGeom prst="rect">
            <a:avLst/>
          </a:prstGeom>
        </p:spPr>
      </p:pic>
      <p:pic>
        <p:nvPicPr>
          <p:cNvPr id="60" name="Picture 59" descr="A picture containing text, clipart&#10;&#10;Description automatically generated">
            <a:extLst>
              <a:ext uri="{FF2B5EF4-FFF2-40B4-BE49-F238E27FC236}">
                <a16:creationId xmlns:a16="http://schemas.microsoft.com/office/drawing/2014/main" id="{F18F5D3F-0595-41B7-BAE5-404F24763980}"/>
              </a:ext>
            </a:extLst>
          </p:cNvPr>
          <p:cNvPicPr>
            <a:picLocks noChangeAspect="1"/>
          </p:cNvPicPr>
          <p:nvPr/>
        </p:nvPicPr>
        <p:blipFill rotWithShape="1">
          <a:blip r:embed="rId10">
            <a:extLst>
              <a:ext uri="{28A0092B-C50C-407E-A947-70E740481C1C}">
                <a14:useLocalDpi xmlns:a14="http://schemas.microsoft.com/office/drawing/2010/main" val="0"/>
              </a:ext>
            </a:extLst>
          </a:blip>
          <a:srcRect l="9999"/>
          <a:stretch/>
        </p:blipFill>
        <p:spPr>
          <a:xfrm>
            <a:off x="440305" y="3293995"/>
            <a:ext cx="1134510" cy="488859"/>
          </a:xfrm>
          <a:prstGeom prst="rect">
            <a:avLst/>
          </a:prstGeom>
        </p:spPr>
      </p:pic>
    </p:spTree>
    <p:extLst>
      <p:ext uri="{BB962C8B-B14F-4D97-AF65-F5344CB8AC3E}">
        <p14:creationId xmlns:p14="http://schemas.microsoft.com/office/powerpoint/2010/main" val="843768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14EB9BA5-CDBF-4AA5-BAB6-F0B61A88BF90}"/>
              </a:ext>
            </a:extLst>
          </p:cNvPr>
          <p:cNvPicPr>
            <a:picLocks noChangeAspect="1"/>
          </p:cNvPicPr>
          <p:nvPr/>
        </p:nvPicPr>
        <p:blipFill rotWithShape="1">
          <a:blip r:embed="rId3">
            <a:extLst>
              <a:ext uri="{28A0092B-C50C-407E-A947-70E740481C1C}">
                <a14:useLocalDpi xmlns:a14="http://schemas.microsoft.com/office/drawing/2010/main" val="0"/>
              </a:ext>
            </a:extLst>
          </a:blip>
          <a:srcRect l="981" r="3127"/>
          <a:stretch/>
        </p:blipFill>
        <p:spPr>
          <a:xfrm>
            <a:off x="4816113" y="855297"/>
            <a:ext cx="7261587" cy="5668699"/>
          </a:xfrm>
          <a:prstGeom prst="rect">
            <a:avLst/>
          </a:prstGeom>
        </p:spPr>
      </p:pic>
      <p:sp>
        <p:nvSpPr>
          <p:cNvPr id="13" name="Trapezoid 12">
            <a:extLst>
              <a:ext uri="{FF2B5EF4-FFF2-40B4-BE49-F238E27FC236}">
                <a16:creationId xmlns:a16="http://schemas.microsoft.com/office/drawing/2014/main" id="{3E88741E-C193-4342-9447-C61CBAD6D311}"/>
              </a:ext>
              <a:ext uri="{C183D7F6-B498-43B3-948B-1728B52AA6E4}">
                <adec:decorative xmlns:adec="http://schemas.microsoft.com/office/drawing/2017/decorative" val="1"/>
              </a:ext>
            </a:extLst>
          </p:cNvPr>
          <p:cNvSpPr/>
          <p:nvPr/>
        </p:nvSpPr>
        <p:spPr>
          <a:xfrm rot="5400000">
            <a:off x="-342124" y="1165374"/>
            <a:ext cx="6144603" cy="5003157"/>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What is BOOTLOADER?</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2032414" y="2980702"/>
            <a:ext cx="1371600" cy="246221"/>
          </a:xfrm>
          <a:prstGeom prst="rect">
            <a:avLst/>
          </a:prstGeom>
        </p:spPr>
        <p:txBody>
          <a:bodyPr wrap="square" lIns="0" tIns="0" rIns="0" bIns="0">
            <a:spAutoFit/>
          </a:bodyPr>
          <a:lstStyle/>
          <a:p>
            <a:pPr algn="ctr"/>
            <a:r>
              <a:rPr lang="en-US" sz="1600" b="1" dirty="0">
                <a:solidFill>
                  <a:schemeClr val="bg1"/>
                </a:solidFill>
              </a:rPr>
              <a:t>BOOTLOADER</a:t>
            </a:r>
          </a:p>
        </p:txBody>
      </p:sp>
      <p:sp>
        <p:nvSpPr>
          <p:cNvPr id="51" name="Rectangle 50">
            <a:extLst>
              <a:ext uri="{FF2B5EF4-FFF2-40B4-BE49-F238E27FC236}">
                <a16:creationId xmlns:a16="http://schemas.microsoft.com/office/drawing/2014/main" id="{8AA18108-5B8B-4147-84A7-D30A16BEC4EA}"/>
              </a:ext>
            </a:extLst>
          </p:cNvPr>
          <p:cNvSpPr/>
          <p:nvPr/>
        </p:nvSpPr>
        <p:spPr>
          <a:xfrm>
            <a:off x="636605" y="3428999"/>
            <a:ext cx="4448965" cy="2154436"/>
          </a:xfrm>
          <a:prstGeom prst="rect">
            <a:avLst/>
          </a:prstGeom>
        </p:spPr>
        <p:txBody>
          <a:bodyPr wrap="square" lIns="0" tIns="0" rIns="0" bIns="0" anchor="t">
            <a:spAutoFit/>
          </a:bodyPr>
          <a:lstStyle/>
          <a:p>
            <a:pPr algn="l"/>
            <a:r>
              <a:rPr lang="en-US" sz="1400" b="0" i="0" dirty="0">
                <a:solidFill>
                  <a:schemeClr val="bg1"/>
                </a:solidFill>
                <a:effectLst/>
                <a:latin typeface="Verdana" panose="020B0604030504040204" pitchFamily="34" charset="0"/>
              </a:rPr>
              <a:t>The Bootloader is stored in a protected ECU memory area and is started as the first software instance in the boot phase after a reset. It then checks whether a flash request or valid application software exists. </a:t>
            </a:r>
          </a:p>
          <a:p>
            <a:pPr algn="l"/>
            <a:r>
              <a:rPr lang="en-US" sz="1400" b="0" i="0" dirty="0">
                <a:solidFill>
                  <a:schemeClr val="bg1"/>
                </a:solidFill>
                <a:effectLst/>
                <a:latin typeface="Verdana" panose="020B0604030504040204" pitchFamily="34" charset="0"/>
              </a:rPr>
              <a:t>If the ECU is to be reprogrammed, the Bootloader starts reprogramming and - after verifying access authorization - loads the flash driver from the bus system to the ECU’s RAM memory if needed.</a:t>
            </a:r>
            <a:endParaRPr lang="en-US" sz="1400" dirty="0">
              <a:solidFill>
                <a:schemeClr val="bg1"/>
              </a:solidFill>
              <a:cs typeface="Segoe UI" panose="020B0502040204020203" pitchFamily="34" charset="0"/>
            </a:endParaRPr>
          </a:p>
        </p:txBody>
      </p:sp>
      <p:pic>
        <p:nvPicPr>
          <p:cNvPr id="10" name="Picture 9" descr="A picture containing text, circuit, electronics&#10;&#10;Description automatically generated">
            <a:extLst>
              <a:ext uri="{FF2B5EF4-FFF2-40B4-BE49-F238E27FC236}">
                <a16:creationId xmlns:a16="http://schemas.microsoft.com/office/drawing/2014/main" id="{67D5E69C-C0AB-4B54-BAFE-080E700A1C1B}"/>
              </a:ext>
            </a:extLst>
          </p:cNvPr>
          <p:cNvPicPr>
            <a:picLocks noChangeAspect="1"/>
          </p:cNvPicPr>
          <p:nvPr/>
        </p:nvPicPr>
        <p:blipFill rotWithShape="1">
          <a:blip r:embed="rId4">
            <a:extLst>
              <a:ext uri="{28A0092B-C50C-407E-A947-70E740481C1C}">
                <a14:useLocalDpi xmlns:a14="http://schemas.microsoft.com/office/drawing/2010/main" val="0"/>
              </a:ext>
            </a:extLst>
          </a:blip>
          <a:srcRect l="51643" r="-1" b="24170"/>
          <a:stretch/>
        </p:blipFill>
        <p:spPr>
          <a:xfrm>
            <a:off x="2096840" y="1515351"/>
            <a:ext cx="1266674" cy="1321771"/>
          </a:xfrm>
          <a:prstGeom prst="rect">
            <a:avLst/>
          </a:prstGeom>
        </p:spPr>
      </p:pic>
    </p:spTree>
    <p:extLst>
      <p:ext uri="{BB962C8B-B14F-4D97-AF65-F5344CB8AC3E}">
        <p14:creationId xmlns:p14="http://schemas.microsoft.com/office/powerpoint/2010/main" val="2941553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3E88741E-C193-4342-9447-C61CBAD6D311}"/>
              </a:ext>
              <a:ext uri="{C183D7F6-B498-43B3-948B-1728B52AA6E4}">
                <adec:decorative xmlns:adec="http://schemas.microsoft.com/office/drawing/2017/decorative" val="1"/>
              </a:ext>
            </a:extLst>
          </p:cNvPr>
          <p:cNvSpPr/>
          <p:nvPr/>
        </p:nvSpPr>
        <p:spPr>
          <a:xfrm rot="5400000">
            <a:off x="3425986" y="974618"/>
            <a:ext cx="6176815" cy="546724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727311" y="418726"/>
            <a:ext cx="346468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Why we used BOOTLOADER?</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44962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4259896" y="1879066"/>
            <a:ext cx="4784959" cy="246221"/>
          </a:xfrm>
          <a:prstGeom prst="rect">
            <a:avLst/>
          </a:prstGeom>
        </p:spPr>
        <p:txBody>
          <a:bodyPr wrap="square" lIns="0" tIns="0" rIns="0" bIns="0">
            <a:spAutoFit/>
          </a:bodyPr>
          <a:lstStyle/>
          <a:p>
            <a:pPr algn="l"/>
            <a:r>
              <a:rPr lang="en-US" sz="1600" b="1" i="0" dirty="0">
                <a:solidFill>
                  <a:schemeClr val="bg1"/>
                </a:solidFill>
                <a:effectLst/>
                <a:latin typeface="Arial" panose="020B0604020202020204" pitchFamily="34" charset="0"/>
              </a:rPr>
              <a:t>Flash Bootloader Development Services:</a:t>
            </a:r>
          </a:p>
        </p:txBody>
      </p:sp>
      <p:sp>
        <p:nvSpPr>
          <p:cNvPr id="51" name="Rectangle 50">
            <a:extLst>
              <a:ext uri="{FF2B5EF4-FFF2-40B4-BE49-F238E27FC236}">
                <a16:creationId xmlns:a16="http://schemas.microsoft.com/office/drawing/2014/main" id="{8AA18108-5B8B-4147-84A7-D30A16BEC4EA}"/>
              </a:ext>
            </a:extLst>
          </p:cNvPr>
          <p:cNvSpPr/>
          <p:nvPr/>
        </p:nvSpPr>
        <p:spPr>
          <a:xfrm>
            <a:off x="4259896" y="2339954"/>
            <a:ext cx="4437388" cy="3449992"/>
          </a:xfrm>
          <a:prstGeom prst="rect">
            <a:avLst/>
          </a:prstGeom>
        </p:spPr>
        <p:txBody>
          <a:bodyPr wrap="square" lIns="0" tIns="0" rIns="0" bIns="0" anchor="t">
            <a:spAutoFit/>
          </a:bodyPr>
          <a:lstStyle/>
          <a:p>
            <a:pPr algn="l">
              <a:buFont typeface="Arial" panose="020B0604020202020204" pitchFamily="34" charset="0"/>
              <a:buChar char="•"/>
            </a:pPr>
            <a:r>
              <a:rPr lang="en-US" sz="1400" b="0" i="0" dirty="0">
                <a:solidFill>
                  <a:schemeClr val="bg1"/>
                </a:solidFill>
                <a:effectLst/>
                <a:latin typeface="Arial" panose="020B0604020202020204" pitchFamily="34" charset="0"/>
              </a:rPr>
              <a:t>Bootloader sequence development as per the customer/project requirements (Jump to Boot, Erase App, Download App, Validate and Reset sequence).</a:t>
            </a:r>
          </a:p>
          <a:p>
            <a:pPr algn="l">
              <a:buFont typeface="Arial" panose="020B0604020202020204" pitchFamily="34" charset="0"/>
              <a:buChar char="•"/>
            </a:pPr>
            <a:endParaRPr lang="en-US" sz="1400" b="0" i="0" dirty="0">
              <a:solidFill>
                <a:schemeClr val="bg1"/>
              </a:solidFill>
              <a:effectLst/>
              <a:latin typeface="Arial" panose="020B0604020202020204" pitchFamily="34" charset="0"/>
            </a:endParaRPr>
          </a:p>
          <a:p>
            <a:pPr algn="l">
              <a:buFont typeface="Arial" panose="020B0604020202020204" pitchFamily="34" charset="0"/>
              <a:buChar char="•"/>
            </a:pPr>
            <a:r>
              <a:rPr lang="en-US" sz="1400" b="0" i="0" dirty="0">
                <a:solidFill>
                  <a:schemeClr val="bg1"/>
                </a:solidFill>
                <a:effectLst/>
                <a:latin typeface="Arial" panose="020B0604020202020204" pitchFamily="34" charset="0"/>
              </a:rPr>
              <a:t>Memory mapping between the Flash Bootloader software and automotive ECU Application.</a:t>
            </a:r>
          </a:p>
          <a:p>
            <a:pPr algn="l"/>
            <a:endParaRPr lang="en-US" sz="1400" b="0" i="0" dirty="0">
              <a:solidFill>
                <a:schemeClr val="bg1"/>
              </a:solidFill>
              <a:effectLst/>
              <a:latin typeface="Arial" panose="020B0604020202020204" pitchFamily="34" charset="0"/>
            </a:endParaRPr>
          </a:p>
          <a:p>
            <a:pPr algn="l">
              <a:buFont typeface="Arial" panose="020B0604020202020204" pitchFamily="34" charset="0"/>
              <a:buChar char="•"/>
            </a:pPr>
            <a:r>
              <a:rPr lang="en-US" sz="1400" b="0" i="0" dirty="0">
                <a:solidFill>
                  <a:schemeClr val="bg1"/>
                </a:solidFill>
                <a:effectLst/>
                <a:latin typeface="Arial" panose="020B0604020202020204" pitchFamily="34" charset="0"/>
              </a:rPr>
              <a:t>CAPL Script or Bus Master Script development to support ECU reprogramming.</a:t>
            </a:r>
          </a:p>
          <a:p>
            <a:pPr algn="l"/>
            <a:endParaRPr lang="en-US" sz="1400" b="0" i="0" dirty="0">
              <a:solidFill>
                <a:schemeClr val="bg1"/>
              </a:solidFill>
              <a:effectLst/>
              <a:latin typeface="Arial" panose="020B0604020202020204" pitchFamily="34" charset="0"/>
            </a:endParaRPr>
          </a:p>
          <a:p>
            <a:pPr algn="l">
              <a:buFont typeface="Arial" panose="020B0604020202020204" pitchFamily="34" charset="0"/>
              <a:buChar char="•"/>
            </a:pPr>
            <a:r>
              <a:rPr lang="en-US" sz="1400" b="0" i="0" dirty="0">
                <a:solidFill>
                  <a:schemeClr val="bg1"/>
                </a:solidFill>
                <a:effectLst/>
                <a:latin typeface="Arial" panose="020B0604020202020204" pitchFamily="34" charset="0"/>
              </a:rPr>
              <a:t>Base software development (Flash driver, MCU, Timer and more) in accordance with the bootloader software design.</a:t>
            </a:r>
          </a:p>
          <a:p>
            <a:pPr algn="l">
              <a:buFont typeface="Arial" panose="020B0604020202020204" pitchFamily="34" charset="0"/>
              <a:buChar char="•"/>
            </a:pPr>
            <a:endParaRPr lang="en-US" sz="1400" b="0" i="0" dirty="0">
              <a:solidFill>
                <a:schemeClr val="bg1"/>
              </a:solidFill>
              <a:effectLst/>
              <a:latin typeface="Arial" panose="020B0604020202020204" pitchFamily="34" charset="0"/>
            </a:endParaRPr>
          </a:p>
          <a:p>
            <a:pPr algn="l">
              <a:buFont typeface="Arial" panose="020B0604020202020204" pitchFamily="34" charset="0"/>
              <a:buChar char="•"/>
            </a:pPr>
            <a:r>
              <a:rPr lang="en-US" sz="1400" b="0" i="0" dirty="0">
                <a:solidFill>
                  <a:schemeClr val="bg1"/>
                </a:solidFill>
                <a:effectLst/>
                <a:latin typeface="Arial" panose="020B0604020202020204" pitchFamily="34" charset="0"/>
              </a:rPr>
              <a:t>Flash Bootloader software integration with the customer’s hardware platform.</a:t>
            </a:r>
          </a:p>
        </p:txBody>
      </p:sp>
      <p:pic>
        <p:nvPicPr>
          <p:cNvPr id="12" name="Picture 11" descr="Logo, icon&#10;&#10;Description automatically generated">
            <a:extLst>
              <a:ext uri="{FF2B5EF4-FFF2-40B4-BE49-F238E27FC236}">
                <a16:creationId xmlns:a16="http://schemas.microsoft.com/office/drawing/2014/main" id="{BC608804-F06B-46C6-8FBE-F96A39B55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3073" y="5372871"/>
            <a:ext cx="1577531" cy="1367949"/>
          </a:xfrm>
          <a:prstGeom prst="rect">
            <a:avLst/>
          </a:prstGeom>
        </p:spPr>
      </p:pic>
      <p:pic>
        <p:nvPicPr>
          <p:cNvPr id="16" name="Picture 15" descr="Icon&#10;&#10;Description automatically generated">
            <a:extLst>
              <a:ext uri="{FF2B5EF4-FFF2-40B4-BE49-F238E27FC236}">
                <a16:creationId xmlns:a16="http://schemas.microsoft.com/office/drawing/2014/main" id="{9A0BAAAC-76C4-4C36-9BA6-FE405A59B0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6409" y="5497951"/>
            <a:ext cx="1584470" cy="1357727"/>
          </a:xfrm>
          <a:prstGeom prst="rect">
            <a:avLst/>
          </a:prstGeom>
        </p:spPr>
      </p:pic>
      <p:pic>
        <p:nvPicPr>
          <p:cNvPr id="18" name="Picture 17" descr="Icon&#10;&#10;Description automatically generated">
            <a:extLst>
              <a:ext uri="{FF2B5EF4-FFF2-40B4-BE49-F238E27FC236}">
                <a16:creationId xmlns:a16="http://schemas.microsoft.com/office/drawing/2014/main" id="{BA6CABB2-884F-41AD-B2B2-C43B606FA1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0669" y="522898"/>
            <a:ext cx="1644536" cy="1425264"/>
          </a:xfrm>
          <a:prstGeom prst="rect">
            <a:avLst/>
          </a:prstGeom>
        </p:spPr>
      </p:pic>
      <p:pic>
        <p:nvPicPr>
          <p:cNvPr id="20" name="Picture 19" descr="Icon&#10;&#10;Description automatically generated">
            <a:extLst>
              <a:ext uri="{FF2B5EF4-FFF2-40B4-BE49-F238E27FC236}">
                <a16:creationId xmlns:a16="http://schemas.microsoft.com/office/drawing/2014/main" id="{579922C6-77B6-4021-8852-63BC91FCF6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8208" y="638547"/>
            <a:ext cx="1404004" cy="1271893"/>
          </a:xfrm>
          <a:prstGeom prst="rect">
            <a:avLst/>
          </a:prstGeom>
        </p:spPr>
      </p:pic>
      <p:pic>
        <p:nvPicPr>
          <p:cNvPr id="22" name="Picture 21" descr="Icon&#10;&#10;Description automatically generated">
            <a:extLst>
              <a:ext uri="{FF2B5EF4-FFF2-40B4-BE49-F238E27FC236}">
                <a16:creationId xmlns:a16="http://schemas.microsoft.com/office/drawing/2014/main" id="{0449190A-4E5B-40BD-9555-AB35F0FCD1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2747" y="2793050"/>
            <a:ext cx="1412370" cy="1271900"/>
          </a:xfrm>
          <a:prstGeom prst="rect">
            <a:avLst/>
          </a:prstGeom>
        </p:spPr>
      </p:pic>
      <p:pic>
        <p:nvPicPr>
          <p:cNvPr id="24" name="Picture 23" descr="Icon&#10;&#10;Description automatically generated">
            <a:extLst>
              <a:ext uri="{FF2B5EF4-FFF2-40B4-BE49-F238E27FC236}">
                <a16:creationId xmlns:a16="http://schemas.microsoft.com/office/drawing/2014/main" id="{A141D278-D242-4C94-B9A5-3497FE87CD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99810" y="2919983"/>
            <a:ext cx="1783713" cy="1425264"/>
          </a:xfrm>
          <a:prstGeom prst="rect">
            <a:avLst/>
          </a:prstGeom>
        </p:spPr>
      </p:pic>
    </p:spTree>
    <p:extLst>
      <p:ext uri="{BB962C8B-B14F-4D97-AF65-F5344CB8AC3E}">
        <p14:creationId xmlns:p14="http://schemas.microsoft.com/office/powerpoint/2010/main" val="798309818"/>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3A12444E55FB41A424CB889EA98BA7" ma:contentTypeVersion="7" ma:contentTypeDescription="Create a new document." ma:contentTypeScope="" ma:versionID="0b8bdfaadebe55f4f7ee699cae87bb0b">
  <xsd:schema xmlns:xsd="http://www.w3.org/2001/XMLSchema" xmlns:xs="http://www.w3.org/2001/XMLSchema" xmlns:p="http://schemas.microsoft.com/office/2006/metadata/properties" xmlns:ns3="bf058628-bcbb-448e-9b39-a216b18d6932" xmlns:ns4="a2361099-b8e3-42d5-b294-0562d92f306e" targetNamespace="http://schemas.microsoft.com/office/2006/metadata/properties" ma:root="true" ma:fieldsID="c3a14f7970622405a92c87fb875311f4" ns3:_="" ns4:_="">
    <xsd:import namespace="bf058628-bcbb-448e-9b39-a216b18d6932"/>
    <xsd:import namespace="a2361099-b8e3-42d5-b294-0562d92f306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058628-bcbb-448e-9b39-a216b18d69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2361099-b8e3-42d5-b294-0562d92f306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bf058628-bcbb-448e-9b39-a216b18d693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6C49B5-32E8-4725-A97C-A94D5009AC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058628-bcbb-448e-9b39-a216b18d6932"/>
    <ds:schemaRef ds:uri="a2361099-b8e3-42d5-b294-0562d92f306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609EDA-869E-4BE5-AE5D-B898C584B6FF}">
  <ds:schemaRefs>
    <ds:schemaRef ds:uri="http://purl.org/dc/dcmitype/"/>
    <ds:schemaRef ds:uri="http://schemas.microsoft.com/office/infopath/2007/PartnerControls"/>
    <ds:schemaRef ds:uri="http://purl.org/dc/terms/"/>
    <ds:schemaRef ds:uri="http://schemas.microsoft.com/office/2006/documentManagement/types"/>
    <ds:schemaRef ds:uri="http://purl.org/dc/elements/1.1/"/>
    <ds:schemaRef ds:uri="http://schemas.microsoft.com/office/2006/metadata/properties"/>
    <ds:schemaRef ds:uri="bf058628-bcbb-448e-9b39-a216b18d6932"/>
    <ds:schemaRef ds:uri="http://www.w3.org/XML/1998/namespace"/>
    <ds:schemaRef ds:uri="http://schemas.openxmlformats.org/package/2006/metadata/core-properties"/>
    <ds:schemaRef ds:uri="a2361099-b8e3-42d5-b294-0562d92f306e"/>
  </ds:schemaRefs>
</ds:datastoreItem>
</file>

<file path=customXml/itemProps3.xml><?xml version="1.0" encoding="utf-8"?>
<ds:datastoreItem xmlns:ds="http://schemas.openxmlformats.org/officeDocument/2006/customXml" ds:itemID="{2FD05317-60D6-4B3A-8545-888496D1A8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784</TotalTime>
  <Words>591</Words>
  <Application>Microsoft Office PowerPoint</Application>
  <PresentationFormat>Widescreen</PresentationFormat>
  <Paragraphs>108</Paragraphs>
  <Slides>16</Slides>
  <Notes>16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Century Gothic</vt:lpstr>
      <vt:lpstr>LatoWeb</vt:lpstr>
      <vt:lpstr>Roboto</vt:lpstr>
      <vt:lpstr>Segoe UI Light</vt:lpstr>
      <vt:lpstr>Verdana</vt:lpstr>
      <vt:lpstr>Office Theme</vt:lpstr>
      <vt:lpstr>Firmware Over-The -Air  (FOTA)</vt:lpstr>
      <vt:lpstr>Project analysis slide 11</vt:lpstr>
      <vt:lpstr>Project analysis slide 2</vt:lpstr>
      <vt:lpstr>Project analysis slide 5</vt:lpstr>
      <vt:lpstr>Project analysis slide 3</vt:lpstr>
      <vt:lpstr>Project analysis slide 3</vt:lpstr>
      <vt:lpstr>Project analysis slide 4</vt:lpstr>
      <vt:lpstr>Project analysis slide 3</vt:lpstr>
      <vt:lpstr>Project analysis slide 3</vt:lpstr>
      <vt:lpstr>Project analysis slide 11</vt:lpstr>
      <vt:lpstr>Project analysis slide 3</vt:lpstr>
      <vt:lpstr>Project analysis slide 3</vt:lpstr>
      <vt:lpstr>Project analysis slide 3</vt:lpstr>
      <vt:lpstr>Project analysis slide 3</vt:lpstr>
      <vt:lpstr>Project analysis slide 5</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Firmware Over-The -Air  (FOTA)</dc:title>
  <dc:creator>yassmin muhammad abdullatif</dc:creator>
  <cp:lastModifiedBy>yassmin muhammad abdullatif</cp:lastModifiedBy>
  <cp:revision>5</cp:revision>
  <dcterms:created xsi:type="dcterms:W3CDTF">2022-04-01T15:19:38Z</dcterms:created>
  <dcterms:modified xsi:type="dcterms:W3CDTF">2022-04-02T12:41:06Z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0x010100593A12444E55FB41A424CB889EA98BA7</vt:lpwstr>
  </property>
</Properties>
</file>